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7" r:id="rId3"/>
    <p:sldId id="257" r:id="rId4"/>
    <p:sldId id="326" r:id="rId5"/>
    <p:sldId id="322" r:id="rId6"/>
    <p:sldId id="323" r:id="rId7"/>
    <p:sldId id="314" r:id="rId8"/>
    <p:sldId id="329" r:id="rId9"/>
    <p:sldId id="313" r:id="rId10"/>
    <p:sldId id="31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43410-7C91-4A3C-9F20-E3FF5052EC36}" v="1" dt="2022-08-19T13:11:40.82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246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08"/>
    </p:cViewPr>
  </p:sorterViewPr>
  <p:notesViewPr>
    <p:cSldViewPr showGuides="1">
      <p:cViewPr varScale="1">
        <p:scale>
          <a:sx n="41" d="100"/>
          <a:sy n="41" d="100"/>
        </p:scale>
        <p:origin x="282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5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8/25/2022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5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8/25/2022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2" tIns="47111" rIns="94222" bIns="4711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51BD52C-13B6-8FFA-78CA-22C971C2C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14" y="5787895"/>
            <a:ext cx="1762371" cy="9335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8/25/2022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4495800" cy="28956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The </a:t>
            </a:r>
            <a:r>
              <a:rPr lang="en-US" sz="3600" i="1" dirty="0">
                <a:solidFill>
                  <a:srgbClr val="C00000"/>
                </a:solidFill>
              </a:rPr>
              <a:t>heartbeat</a:t>
            </a:r>
            <a:r>
              <a:rPr lang="en-US" sz="3600" i="1" dirty="0">
                <a:solidFill>
                  <a:schemeClr val="tx1"/>
                </a:solidFill>
              </a:rPr>
              <a:t> of</a:t>
            </a:r>
            <a:br>
              <a:rPr lang="en-US" sz="3600" i="1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entertainment, education and engagement for Hispanics in North Carolina! </a:t>
            </a:r>
            <a:endParaRPr lang="en-US" sz="440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B526736-4703-BF43-0E1F-357A3001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71"/>
            <a:ext cx="3266846" cy="17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CD2843-224D-7176-07FC-8F9561A7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220"/>
            <a:ext cx="100584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THE POWER OF LA LEY 101.1 FM</a:t>
            </a:r>
            <a:br>
              <a:rPr lang="en-US" sz="2800" dirty="0"/>
            </a:br>
            <a:r>
              <a:rPr lang="en-US" sz="2800" dirty="0"/>
              <a:t>LET US BE A PART OF YOUR SUCCESS!</a:t>
            </a:r>
          </a:p>
        </p:txBody>
      </p:sp>
      <p:pic>
        <p:nvPicPr>
          <p:cNvPr id="6" name="Content Placeholder 5" descr="A picture containing sky, outdoor, person, crowd&#10;&#10;Description automatically generated">
            <a:extLst>
              <a:ext uri="{FF2B5EF4-FFF2-40B4-BE49-F238E27FC236}">
                <a16:creationId xmlns:a16="http://schemas.microsoft.com/office/drawing/2014/main" id="{49DC0E38-3300-4DB4-A245-DA60DCED4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52600"/>
            <a:ext cx="11811000" cy="4724400"/>
          </a:xfr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67819E-610F-C133-4D97-45097061E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7F-06D9-96D6-C1E4-332AE6F1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220"/>
            <a:ext cx="10058400" cy="1325563"/>
          </a:xfrm>
        </p:spPr>
        <p:txBody>
          <a:bodyPr>
            <a:normAutofit/>
          </a:bodyPr>
          <a:lstStyle/>
          <a:p>
            <a:br>
              <a:rPr lang="en-US" sz="2700" dirty="0"/>
            </a:br>
            <a:r>
              <a:rPr lang="en-US" sz="2700" dirty="0"/>
              <a:t>WHY RADIO?</a:t>
            </a:r>
            <a:br>
              <a:rPr lang="en-US" sz="2700" dirty="0"/>
            </a:br>
            <a:endParaRPr lang="en-US" sz="16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54F5728-7BEF-6F4A-B0D7-FB53DC3F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BDC10-3D07-B5DC-7532-394682B84BCC}"/>
              </a:ext>
            </a:extLst>
          </p:cNvPr>
          <p:cNvSpPr txBox="1"/>
          <p:nvPr/>
        </p:nvSpPr>
        <p:spPr>
          <a:xfrm>
            <a:off x="1752600" y="1839248"/>
            <a:ext cx="434340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Targeted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Immediate</a:t>
            </a: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Ubiquous  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Listeners are Loyal</a:t>
            </a: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Engaging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A4501-01D9-6DD1-5F33-2C504B400A54}"/>
              </a:ext>
            </a:extLst>
          </p:cNvPr>
          <p:cNvSpPr txBox="1"/>
          <p:nvPr/>
        </p:nvSpPr>
        <p:spPr>
          <a:xfrm>
            <a:off x="5791200" y="1828800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Intimate  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has Synergy  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Radio allows for Frequency</a:t>
            </a: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creates Flexibility  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*Radio is Cost-Effective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26B0E-0550-44CD-891B-F88FF94FDC8E}"/>
              </a:ext>
            </a:extLst>
          </p:cNvPr>
          <p:cNvSpPr txBox="1"/>
          <p:nvPr/>
        </p:nvSpPr>
        <p:spPr>
          <a:xfrm>
            <a:off x="533400" y="533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WHY HISPANIC RADIO?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735F6-B358-4C25-8710-C53F2CE9C7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1600200"/>
            <a:ext cx="9220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Radio reaches 96% of Hispanic adults 18+ per week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78% of Hispanics use radio as their top device while in their car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90% of Hispanics 18+ consume radio more than any other Spanish-language media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Spanish language radio is a consistent medium across all seasons and all ages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Hispanics tune-in strong to local radio throughout the day for it’s connectability to its’ audience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56% of Hispanics own hearables and 35% of AM/FM listening is using these to listen to radio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Radio is the # 1 way that Hispanics discover new music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Hispanics who are exposed to radio ads produce a greater return on investment then any other demographic group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1C2860-FD4E-CCDA-7C6A-B243532C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24AB-DAF0-CF1B-53B3-57623635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220"/>
            <a:ext cx="100584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WHY NORTH CAROLINA?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8B93-01EC-B657-207F-8D802B99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9296400" cy="5181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4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North Carolina's Hispanic population increased by nearly 40% since 2010. The Hispanic population is now </a:t>
            </a:r>
            <a:r>
              <a:rPr lang="en-US" sz="4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greater than one million people</a:t>
            </a:r>
            <a:r>
              <a:rPr lang="en-US" sz="4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with 1,118,596 residents according to the 2020 Census. 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Statewide,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10.7% of North Carolina’s population is Hispanic or Latino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, just over half the national average (18.7%). 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Hispanic population is significantly younger than other North Carolinians, giving your business the opportunity to benefit from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“lifetime value”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  In 2020, over 1/3 (35.2%) of North Carolina Latinos were under 18, compared to 20.3% of non-Latinos.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Hispanic spending power now exceeds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$25 billion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in economic impact annually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last U.S. Census reported over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35,000 Hispanic-owned businesses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in North Carolina</a:t>
            </a:r>
          </a:p>
          <a:p>
            <a:r>
              <a:rPr lang="en-US" sz="4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Hispanics in North Carolina </a:t>
            </a:r>
            <a:r>
              <a:rPr lang="en-US" sz="48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 homes at a rate of 47.2%, </a:t>
            </a:r>
            <a:r>
              <a:rPr lang="en-US" sz="4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under the Hispanic national average of 48.1%. With the exponential growth of our Hispanic population in North Carolina, these numbers are only expected to grow!</a:t>
            </a:r>
            <a:endParaRPr lang="en-US" sz="48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 all North Carolina Hispanic or Latino residents, including those born in the United States, </a:t>
            </a:r>
            <a:r>
              <a:rPr lang="en-US" sz="4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56% identify Mexican as their primary ancestry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12% identify as Puerto Rican; and another 21% are of a Central American background like Salvadoran, Honduran, and Guatemalan.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47A67D-9BF7-D7BE-111C-9A0C8F093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26B0E-0550-44CD-891B-F88FF94FDC8E}"/>
              </a:ext>
            </a:extLst>
          </p:cNvPr>
          <p:cNvSpPr txBox="1"/>
          <p:nvPr/>
        </p:nvSpPr>
        <p:spPr>
          <a:xfrm>
            <a:off x="457200" y="457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WHY LA LEY?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2022 Radio Ink Finalist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735F6-B358-4C25-8710-C53F2CE9C7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676400"/>
            <a:ext cx="106680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19 years in the making, our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100,000-watt FM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station has the largest reach of any Spanish-language radio station between Atlanta and New York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 Ley is part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Curtis Media Group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 major radio broadcast group in the state of North Carolina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 Ley is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“LIVE and LOCAL”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every weekday from 5:30 am – 9 pm &amp; on weekends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Regional Mexican format, La Ley is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primarily Mexican population in the Designated Market Areas that we reach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Our on-air personalities have anywhere from five to eighteen years of broadcasting on La Ley, making them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“local celebrities”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resulting in a trusted following of listeners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 Ley reaches all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Central North Carolina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with a population of over half a million Hispanics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Hispanics 12+ listen to online radio an average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18 hours and 58 minutes per week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La Ley has over 105,000 unique listeners on our La Ley streaming application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75% of La Ley listeners speak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both English and Spanish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80% of La Ley listeners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prefer to speak Spanish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their love language, and use Spanish-language media to stay connected to their language and culture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7CC0161-B586-20DE-2C4B-37E4955C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A910-E457-4B88-8789-FE43C6F7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100584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LA LEY REACHES WHERE YOU ARE AND BEYOND!</a:t>
            </a:r>
            <a:br>
              <a:rPr lang="en-US" sz="2800" dirty="0"/>
            </a:br>
            <a:r>
              <a:rPr lang="en-US" sz="2800" dirty="0"/>
              <a:t>Covering all of Central North Carolina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687CC54-D81B-6921-C5C2-1A7C8128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1149"/>
            <a:ext cx="51435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CFCA3-2371-3EF0-C1D9-9B3421A4D9FC}"/>
              </a:ext>
            </a:extLst>
          </p:cNvPr>
          <p:cNvSpPr txBox="1"/>
          <p:nvPr/>
        </p:nvSpPr>
        <p:spPr>
          <a:xfrm>
            <a:off x="5636871" y="263324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7AABEFC-2543-A114-F01C-C621F747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C9C2-9703-42D3-B90C-7D67634C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“All Star” Lineup!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F867D-C3F7-4F88-B336-64A3889B0E8E}"/>
              </a:ext>
            </a:extLst>
          </p:cNvPr>
          <p:cNvSpPr txBox="1"/>
          <p:nvPr/>
        </p:nvSpPr>
        <p:spPr>
          <a:xfrm>
            <a:off x="762000" y="1676399"/>
            <a:ext cx="6705601" cy="5334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5:30 am -9:30 am 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WAKE UP WITH ERIC JOHNSON! 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8:45 am -10:00 am 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MORNINGS WITH DJ GALLO!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9:45 am – 1:00 pm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MID-DAYS WITH KUY!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12:45 pm – 3:00  pm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WITH DJ GALLO!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2:45 pm – 7:00  pm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AFTERNOONS WITH JULIE GARZA!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7:00 pm – 9:00 pm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MUSIC WITH NABIL VERDUZCO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 and Sunday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WEEKENDS WITH ALFREDO FURMAN &amp; ALMA DAVALOS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  <a:buFont typeface="Arial" pitchFamily="34" charset="0"/>
              <a:buChar char="▪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F6F11DB-B2AA-586A-AC4E-124E618A5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871" y="1905000"/>
            <a:ext cx="6097929" cy="251617"/>
          </a:xfrm>
        </p:spPr>
        <p:txBody>
          <a:bodyPr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 to R – Cruz, Alfredo, Alma, DJ Gallo, Julie, Eric, Nabil</a:t>
            </a:r>
          </a:p>
        </p:txBody>
      </p:sp>
      <p:pic>
        <p:nvPicPr>
          <p:cNvPr id="12" name="Picture Placeholder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7C4F4BB-C959-4B69-DA18-0C8727F0B7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8568"/>
          <a:stretch/>
        </p:blipFill>
        <p:spPr>
          <a:xfrm>
            <a:off x="6324600" y="2362200"/>
            <a:ext cx="4800600" cy="3810033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3537F-D4BE-B9AD-B91D-11973F55A592}"/>
              </a:ext>
            </a:extLst>
          </p:cNvPr>
          <p:cNvSpPr txBox="1"/>
          <p:nvPr/>
        </p:nvSpPr>
        <p:spPr>
          <a:xfrm>
            <a:off x="5636871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9D70BB-7C91-66B1-FAB1-A19097AE0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E11D-86D7-9886-78C5-C155636C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9220"/>
            <a:ext cx="10058400" cy="1325563"/>
          </a:xfrm>
        </p:spPr>
        <p:txBody>
          <a:bodyPr/>
          <a:lstStyle/>
          <a:p>
            <a:r>
              <a:rPr lang="en-US" dirty="0"/>
              <a:t>MEET OUR AWARD-WINNING “STARS”! </a:t>
            </a: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AA74E966-1D1C-7302-F6F0-95E880C7B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r="1317"/>
          <a:stretch/>
        </p:blipFill>
        <p:spPr>
          <a:xfrm>
            <a:off x="762000" y="1619782"/>
            <a:ext cx="2057400" cy="2013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0A9E0C-438D-B7AF-0A64-D5179229462F}"/>
              </a:ext>
            </a:extLst>
          </p:cNvPr>
          <p:cNvSpPr txBox="1"/>
          <p:nvPr/>
        </p:nvSpPr>
        <p:spPr>
          <a:xfrm>
            <a:off x="228600" y="3657601"/>
            <a:ext cx="3048000" cy="2971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JULIE GARZA</a:t>
            </a: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2022 Radio Ink  “Best of the Best” Program Director</a:t>
            </a: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2022 Radio Ink Finalist for “Program Director of the Year”</a:t>
            </a: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2021 Radio Ink Finalist for “Marketer of the Year”</a:t>
            </a: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2017 Radio Ink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Medallas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de Cortez” W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inner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Outstanding Program Director</a:t>
            </a:r>
            <a:endParaRPr lang="en-US" sz="12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2015 Received the Curtis Media President’s Award.</a:t>
            </a:r>
          </a:p>
          <a:p>
            <a:pPr marL="0" indent="0" algn="ctr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2007 N</a:t>
            </a:r>
            <a:r>
              <a:rPr lang="en-US" sz="1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amed Program Director of the Year and Personality of the Year by Monitor Latino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AEEA3-0451-BEE5-E74A-0B2AC9357043}"/>
              </a:ext>
            </a:extLst>
          </p:cNvPr>
          <p:cNvSpPr txBox="1"/>
          <p:nvPr/>
        </p:nvSpPr>
        <p:spPr>
          <a:xfrm>
            <a:off x="3353686" y="3657600"/>
            <a:ext cx="27423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ERIC JOHNSON </a:t>
            </a:r>
          </a:p>
          <a:p>
            <a:pPr marL="0" indent="0" algn="ctr" eaLnBrk="1" hangingPunct="1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2018 Winner of the Curtis Media Group Programming Award for “on-air excellence”!</a:t>
            </a:r>
          </a:p>
          <a:p>
            <a:pPr marL="0" indent="0" algn="ctr" eaLnBrk="1" hangingPunct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2016 and 2017 Finalist for the Radio Ink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Medallas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de Cortez”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Local Personality” </a:t>
            </a:r>
          </a:p>
        </p:txBody>
      </p:sp>
      <p:pic>
        <p:nvPicPr>
          <p:cNvPr id="8" name="Picture Placeholder 4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9B551816-D1A8-5DC2-1CF4-FDAA719B8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>
          <a:xfrm>
            <a:off x="3656272" y="1644470"/>
            <a:ext cx="2057400" cy="2013130"/>
          </a:xfrm>
          <a:prstGeom prst="rect">
            <a:avLst/>
          </a:prstGeom>
        </p:spPr>
      </p:pic>
      <p:pic>
        <p:nvPicPr>
          <p:cNvPr id="9" name="Picture Placeholder 4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9118203-737A-A575-2F3C-531CA19F6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>
          <a:xfrm>
            <a:off x="6513772" y="1619783"/>
            <a:ext cx="2057400" cy="2013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6A7D36-89FA-37D4-2B24-3E26545D8556}"/>
              </a:ext>
            </a:extLst>
          </p:cNvPr>
          <p:cNvSpPr txBox="1"/>
          <p:nvPr/>
        </p:nvSpPr>
        <p:spPr>
          <a:xfrm>
            <a:off x="6093344" y="3657600"/>
            <a:ext cx="289825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DJ GALLO </a:t>
            </a:r>
          </a:p>
          <a:p>
            <a:pPr marL="0" indent="0" algn="ctr" eaLnBrk="1" hangingPunct="1"/>
            <a:endParaRPr lang="en-US" sz="1800" dirty="0">
              <a:latin typeface="inherit"/>
            </a:endParaRP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2019 Winner of Radio Ink </a:t>
            </a:r>
          </a:p>
          <a:p>
            <a:pPr marL="0" indent="0" algn="ctr" eaLnBrk="1" hangingPunct="1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Medallas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de Cortez” </a:t>
            </a: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Local Personality </a:t>
            </a: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Year!</a:t>
            </a:r>
          </a:p>
          <a:p>
            <a:pPr marL="0" indent="0" algn="ctr" eaLnBrk="1" hangingPunct="1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RadioInk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 eaLnBrk="1" hangingPunct="1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Medallas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de Cortez”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Finalist for </a:t>
            </a: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Local Personality of the Year  </a:t>
            </a:r>
          </a:p>
        </p:txBody>
      </p:sp>
      <p:pic>
        <p:nvPicPr>
          <p:cNvPr id="12" name="Picture Placeholder 7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06C4D471-36E0-3B7A-6175-7572F0F12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>
          <a:xfrm>
            <a:off x="9239694" y="1644470"/>
            <a:ext cx="2057400" cy="20131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639F98-B5D1-AFD4-3C91-CD25F129F218}"/>
              </a:ext>
            </a:extLst>
          </p:cNvPr>
          <p:cNvSpPr txBox="1"/>
          <p:nvPr/>
        </p:nvSpPr>
        <p:spPr>
          <a:xfrm>
            <a:off x="9066030" y="4191000"/>
            <a:ext cx="2742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RadioInk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Finalist for the</a:t>
            </a:r>
          </a:p>
          <a:p>
            <a:pPr marL="0" indent="0" algn="ctr" eaLnBrk="1" hangingPunct="1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Medallas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de Cortez”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Local Personality</a:t>
            </a:r>
          </a:p>
          <a:p>
            <a:pPr marL="0" indent="0" algn="ctr" eaLnBrk="1" hangingPunct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year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0CFD3-DB96-AC7D-8BBB-3A8ECAF88E15}"/>
              </a:ext>
            </a:extLst>
          </p:cNvPr>
          <p:cNvSpPr txBox="1"/>
          <p:nvPr/>
        </p:nvSpPr>
        <p:spPr>
          <a:xfrm>
            <a:off x="6781800" y="3669268"/>
            <a:ext cx="685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CRUZ “KUY” SANTIBANEZ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2F6173-03DF-1B27-BCE9-D2C53A873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CCF0-53F2-4F8E-821E-8D0C9BC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220"/>
            <a:ext cx="100584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WE CAN HELP YOU GROW!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884CDE9-A04F-4AB8-A0FE-48E0182AEA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1676400"/>
            <a:ext cx="9144000" cy="514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SPONSORSHIPS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EVENTS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INVOLVEMENT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ENDORSEMENT OPPORTUNITIES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ON-SITE PRESENCE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BANNER ADS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RADIO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FAIRS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PAID PROGRAMMING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RADIO ADS  INCLUDING TRANSLATIONS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302912-83EF-1775-AFE8-83BEAB39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57200"/>
            <a:ext cx="1372452" cy="7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10858</TotalTime>
  <Words>942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Medium</vt:lpstr>
      <vt:lpstr>inherit</vt:lpstr>
      <vt:lpstr>Medical Design 16x9</vt:lpstr>
      <vt:lpstr>The heartbeat of entertainment, education and engagement for Hispanics in North Carolina! </vt:lpstr>
      <vt:lpstr> WHY RADIO? </vt:lpstr>
      <vt:lpstr>PowerPoint Presentation</vt:lpstr>
      <vt:lpstr>WHY NORTH CAROLINA?</vt:lpstr>
      <vt:lpstr>PowerPoint Presentation</vt:lpstr>
      <vt:lpstr>LA LEY REACHES WHERE YOU ARE AND BEYOND! Covering all of Central North Carolina</vt:lpstr>
      <vt:lpstr>Our “All Star” Lineup! </vt:lpstr>
      <vt:lpstr>MEET OUR AWARD-WINNING “STARS”! </vt:lpstr>
      <vt:lpstr>WE CAN HELP YOU GROW!</vt:lpstr>
      <vt:lpstr>THE POWER OF LA LEY 101.1 FM LET US BE A PART OF YOUR SUCCESS!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heartbeat of entertainment, education &amp; engagement for Hispanics in North Carolina!</dc:title>
  <dc:creator>cmg5 - Office 365 license #5</dc:creator>
  <cp:lastModifiedBy>cmg5 - Office 365 license #5</cp:lastModifiedBy>
  <cp:revision>15</cp:revision>
  <cp:lastPrinted>2022-08-19T12:42:45Z</cp:lastPrinted>
  <dcterms:created xsi:type="dcterms:W3CDTF">2022-03-29T19:26:25Z</dcterms:created>
  <dcterms:modified xsi:type="dcterms:W3CDTF">2022-08-25T15:33:30Z</dcterms:modified>
</cp:coreProperties>
</file>